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31"/>
    <p:restoredTop sz="94615"/>
  </p:normalViewPr>
  <p:slideViewPr>
    <p:cSldViewPr snapToGrid="0" snapToObjects="1">
      <p:cViewPr varScale="1">
        <p:scale>
          <a:sx n="98" d="100"/>
          <a:sy n="98" d="100"/>
        </p:scale>
        <p:origin x="57" y="315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7E07CA-548A-744D-9832-B049AB2605B0}" type="datetimeFigureOut">
              <a:rPr lang="en-US" smtClean="0"/>
              <a:pPr/>
              <a:t>2/26/2019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C658CC-540B-844A-A0D6-096702636CF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9800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ea.org/aboutus/faqs/renewableenergy/" TargetMode="External"/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sz="1200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Q. Can anyone share an example where climate change has had an impact in the UK/Wales?</a:t>
            </a:r>
            <a:r>
              <a:rPr lang="en-GB" dirty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C658CC-540B-844A-A0D6-096702636CF4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59002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Q. What do you think is happening to the world as a result of climate change?</a:t>
            </a:r>
            <a:r>
              <a:rPr lang="en-GB" dirty="0"/>
              <a:t>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C658CC-540B-844A-A0D6-096702636CF4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72221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sz="1200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Q. How do you think you can make a difference as an individual - day-to-day?</a:t>
            </a:r>
            <a:endParaRPr lang="en-GB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GB" sz="1200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Note (optional activity): </a:t>
            </a:r>
            <a:r>
              <a:rPr lang="en-GB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After each section, take a few moments to gather ideas from the class as to how they can put a plan in action for that area of ‘lifestyle change’.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C658CC-540B-844A-A0D6-096702636CF4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93750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Talk through each energy type in turn. Ask for examples of where your pupils have seen each in action, and expand on how each one works - without going into too much detail.</a:t>
            </a:r>
          </a:p>
          <a:p>
            <a:r>
              <a:rPr lang="en-GB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Tidal Energy – </a:t>
            </a:r>
            <a:r>
              <a:rPr lang="en-GB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Tidal movement is used to drive turbines, so we can get our energy from the sea... </a:t>
            </a:r>
            <a:br>
              <a:rPr lang="en-GB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en-GB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Wind Energy – </a:t>
            </a:r>
            <a:r>
              <a:rPr lang="en-GB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Wind turbines turn wind into electricity, so we can get our energy from the air around us...</a:t>
            </a:r>
          </a:p>
          <a:p>
            <a:r>
              <a:rPr lang="en-GB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Solar Energy – </a:t>
            </a:r>
            <a:r>
              <a:rPr lang="en-GB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Solar panels generate electricity from the sun, so we can get our energy from the sky...</a:t>
            </a:r>
          </a:p>
          <a:p>
            <a:r>
              <a:rPr lang="en-GB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Nuclear Energy – </a:t>
            </a:r>
            <a:r>
              <a:rPr lang="en-GB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Nuclear fission makes electricity by splitting atoms, so we can get our energy from ultra-tiny particles in special power plants...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C658CC-540B-844A-A0D6-096702636CF4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8936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sz="1200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Q. Can you name any advantages of these forms of energy?</a:t>
            </a:r>
            <a:endParaRPr lang="en-GB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GB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Nuclear power:</a:t>
            </a:r>
            <a:endParaRPr lang="en-GB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lvl="0"/>
            <a:r>
              <a:rPr lang="en-GB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This is the largest source of low carbon that is non-hydro (hydropower comes from using the power of falling of flowing water).</a:t>
            </a:r>
          </a:p>
          <a:p>
            <a:pPr lvl="0"/>
            <a:r>
              <a:rPr lang="en-GB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Nuclear power helps to avoid 2.5 billion tonnes of CO2 emissions annually worldwide</a:t>
            </a:r>
          </a:p>
          <a:p>
            <a:pPr lvl="0"/>
            <a:r>
              <a:rPr lang="en-GB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2010, 12.96% of global electricity was generated through nuclear power.</a:t>
            </a:r>
          </a:p>
          <a:p>
            <a:r>
              <a:rPr lang="en-GB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Wind power:</a:t>
            </a:r>
            <a:endParaRPr lang="en-GB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lvl="0"/>
            <a:r>
              <a:rPr lang="en-GB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2012, wind power generated half of the UK’s renewable electricity</a:t>
            </a:r>
          </a:p>
          <a:p>
            <a:pPr lvl="0"/>
            <a:r>
              <a:rPr lang="en-GB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4 largest offshore wind farms in the world are in the UK: The London Array, </a:t>
            </a:r>
            <a:r>
              <a:rPr lang="en-GB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Gwynt</a:t>
            </a:r>
            <a:r>
              <a:rPr lang="en-GB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y</a:t>
            </a:r>
            <a:r>
              <a:rPr lang="en-GB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Môr</a:t>
            </a:r>
            <a:r>
              <a:rPr lang="en-GB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off the North Wales coast, the Greater </a:t>
            </a:r>
            <a:r>
              <a:rPr lang="en-GB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Gabbard</a:t>
            </a:r>
            <a:r>
              <a:rPr lang="en-GB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wind farm off the coast of Suffolk and West of </a:t>
            </a:r>
            <a:r>
              <a:rPr lang="en-GB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Duddon</a:t>
            </a:r>
            <a:r>
              <a:rPr lang="en-GB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Sands off the coast of Cumbria. </a:t>
            </a:r>
          </a:p>
          <a:p>
            <a:pPr lvl="0"/>
            <a:r>
              <a:rPr lang="en-GB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By 2020, offshore wind farms will supply between 18-20% of UK’s electricity every year.</a:t>
            </a:r>
          </a:p>
          <a:p>
            <a:r>
              <a:rPr lang="en-GB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Solar power: </a:t>
            </a:r>
            <a:endParaRPr lang="en-GB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lvl="0"/>
            <a:r>
              <a:rPr lang="en-GB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2012, solar power generated nearly 3% of the UK’s renewable electricity</a:t>
            </a:r>
          </a:p>
          <a:p>
            <a:r>
              <a:rPr lang="en-GB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Hydropower:</a:t>
            </a:r>
            <a:endParaRPr lang="en-GB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lvl="0"/>
            <a:r>
              <a:rPr lang="en-GB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One of the cheapest forms of electricity</a:t>
            </a:r>
          </a:p>
          <a:p>
            <a:pPr lvl="0"/>
            <a:r>
              <a:rPr lang="en-GB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It is the most widely deployed renewable strategy</a:t>
            </a:r>
          </a:p>
          <a:p>
            <a:r>
              <a:rPr lang="en-GB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Marine / tidal power:</a:t>
            </a:r>
            <a:endParaRPr lang="en-GB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lvl="0"/>
            <a:r>
              <a:rPr lang="en-GB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Highly predictable way to source energy</a:t>
            </a:r>
          </a:p>
          <a:p>
            <a:pPr lvl="0"/>
            <a:r>
              <a:rPr lang="en-GB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 form of hydropower which converts energy of tides into power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C658CC-540B-844A-A0D6-096702636CF4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78040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sz="1200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Q. But which source do YOU think is the best… and why?</a:t>
            </a:r>
            <a:endParaRPr lang="en-GB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GB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Note (optional activity): </a:t>
            </a:r>
            <a:r>
              <a:rPr lang="en-GB" sz="1200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Talk through how renewable energy is growing - “Back In 2012, the world relied on renewable sources for around 13.2% of its total primary energy supply. In 2013 we used it for 22% of global electricity generation, and in 2015 it was predicted that the figure will be 26% in 2020.” </a:t>
            </a:r>
            <a:r>
              <a:rPr lang="en-GB" sz="1200" i="1" u="sng" kern="1200" dirty="0">
                <a:solidFill>
                  <a:schemeClr val="tx1"/>
                </a:solidFill>
                <a:latin typeface="+mn-lt"/>
                <a:ea typeface="+mn-ea"/>
                <a:cs typeface="+mn-cs"/>
                <a:hlinkClick r:id="rId3"/>
              </a:rPr>
              <a:t>http://www.iea.org/aboutus/faqs/renewableenergy/</a:t>
            </a:r>
            <a:r>
              <a:rPr lang="en-GB" sz="1200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endParaRPr lang="en-GB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C658CC-540B-844A-A0D6-096702636CF4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69860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C658CC-540B-844A-A0D6-096702636CF4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38647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ABEFCE-2BEC-374E-BA34-09C370737631}" type="datetimeFigureOut">
              <a:rPr lang="en-US" smtClean="0"/>
              <a:pPr/>
              <a:t>2/26/2019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3FCE59-5C28-B54C-A8A9-6E4C1821466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ABEFCE-2BEC-374E-BA34-09C370737631}" type="datetimeFigureOut">
              <a:rPr lang="en-US" smtClean="0"/>
              <a:pPr/>
              <a:t>2/26/2019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3FCE59-5C28-B54C-A8A9-6E4C1821466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ABEFCE-2BEC-374E-BA34-09C370737631}" type="datetimeFigureOut">
              <a:rPr lang="en-US" smtClean="0"/>
              <a:pPr/>
              <a:t>2/26/2019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3FCE59-5C28-B54C-A8A9-6E4C1821466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ABEFCE-2BEC-374E-BA34-09C370737631}" type="datetimeFigureOut">
              <a:rPr lang="en-US" smtClean="0"/>
              <a:pPr/>
              <a:t>2/26/2019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3FCE59-5C28-B54C-A8A9-6E4C1821466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ABEFCE-2BEC-374E-BA34-09C370737631}" type="datetimeFigureOut">
              <a:rPr lang="en-US" smtClean="0"/>
              <a:pPr/>
              <a:t>2/26/2019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3FCE59-5C28-B54C-A8A9-6E4C1821466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ABEFCE-2BEC-374E-BA34-09C370737631}" type="datetimeFigureOut">
              <a:rPr lang="en-US" smtClean="0"/>
              <a:pPr/>
              <a:t>2/26/2019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3FCE59-5C28-B54C-A8A9-6E4C1821466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ABEFCE-2BEC-374E-BA34-09C370737631}" type="datetimeFigureOut">
              <a:rPr lang="en-US" smtClean="0"/>
              <a:pPr/>
              <a:t>2/26/2019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3FCE59-5C28-B54C-A8A9-6E4C1821466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ABEFCE-2BEC-374E-BA34-09C370737631}" type="datetimeFigureOut">
              <a:rPr lang="en-US" smtClean="0"/>
              <a:pPr/>
              <a:t>2/26/2019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3FCE59-5C28-B54C-A8A9-6E4C1821466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ABEFCE-2BEC-374E-BA34-09C370737631}" type="datetimeFigureOut">
              <a:rPr lang="en-US" smtClean="0"/>
              <a:pPr/>
              <a:t>2/26/2019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3FCE59-5C28-B54C-A8A9-6E4C1821466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ABEFCE-2BEC-374E-BA34-09C370737631}" type="datetimeFigureOut">
              <a:rPr lang="en-US" smtClean="0"/>
              <a:pPr/>
              <a:t>2/26/2019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3FCE59-5C28-B54C-A8A9-6E4C1821466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ABEFCE-2BEC-374E-BA34-09C370737631}" type="datetimeFigureOut">
              <a:rPr lang="en-US" smtClean="0"/>
              <a:pPr/>
              <a:t>2/26/2019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3FCE59-5C28-B54C-A8A9-6E4C1821466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ABEFCE-2BEC-374E-BA34-09C370737631}" type="datetimeFigureOut">
              <a:rPr lang="en-US" smtClean="0"/>
              <a:pPr/>
              <a:t>2/26/2019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3FCE59-5C28-B54C-A8A9-6E4C18214664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" y="321"/>
            <a:ext cx="9142856" cy="514285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" y="321"/>
            <a:ext cx="9142856" cy="5142856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" y="321"/>
            <a:ext cx="9142856" cy="5142856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" y="259"/>
            <a:ext cx="9143079" cy="5142981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" y="321"/>
            <a:ext cx="9142856" cy="5142856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" y="321"/>
            <a:ext cx="9142856" cy="5142856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" y="321"/>
            <a:ext cx="9142856" cy="5142856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" y="321"/>
            <a:ext cx="9142856" cy="5142856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" y="321"/>
            <a:ext cx="9142856" cy="5142856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" y="321"/>
            <a:ext cx="9142856" cy="5142856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" y="321"/>
            <a:ext cx="9142856" cy="5142856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" y="321"/>
            <a:ext cx="9142856" cy="5142856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" y="321"/>
            <a:ext cx="9142856" cy="5142856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" y="321"/>
            <a:ext cx="9142856" cy="5142856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</TotalTime>
  <Words>452</Words>
  <Application>Microsoft Office PowerPoint</Application>
  <PresentationFormat>On-screen Show (16:9)</PresentationFormat>
  <Paragraphs>34</Paragraphs>
  <Slides>18</Slides>
  <Notes>7</Notes>
  <HiddenSlides>4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1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Educom</dc:creator>
  <cp:lastModifiedBy>Claire Burgess</cp:lastModifiedBy>
  <cp:revision>10</cp:revision>
  <dcterms:created xsi:type="dcterms:W3CDTF">2016-09-30T11:15:23Z</dcterms:created>
  <dcterms:modified xsi:type="dcterms:W3CDTF">2019-02-26T15:07:04Z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itusGUID">
    <vt:lpwstr>ee3f75d0-9a9d-41b5-9181-b4c613f85eca</vt:lpwstr>
  </property>
  <property fmtid="{D5CDD505-2E9C-101B-9397-08002B2CF9AE}" pid="3" name="HorizonClassification">
    <vt:lpwstr>EXTERNALLY MARKED</vt:lpwstr>
  </property>
</Properties>
</file>